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7053263" cy="9309100"/>
  <p:embeddedFontLst>
    <p:embeddedFont>
      <p:font typeface="Antique No 14" panose="02000507020000020003" pitchFamily="2" charset="0"/>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30AB8E-E919-4919-AF3B-03619258C07C}">
          <p14:sldIdLst>
            <p14:sldId id="256"/>
            <p14:sldId id="257"/>
          </p14:sldIdLst>
        </p14:section>
        <p14:section name="Untitled Section" id="{3FF50FAB-8935-4B37-80FD-FA09B613DA28}">
          <p14:sldIdLst>
            <p14:sldId id="258"/>
            <p14:sldId id="2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5351" autoAdjust="0"/>
  </p:normalViewPr>
  <p:slideViewPr>
    <p:cSldViewPr snapToGrid="0">
      <p:cViewPr varScale="1">
        <p:scale>
          <a:sx n="36" d="100"/>
          <a:sy n="36" d="100"/>
        </p:scale>
        <p:origin x="1980" y="54"/>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836525" cy="467072"/>
          </a:xfrm>
          <a:prstGeom prst="rect">
            <a:avLst/>
          </a:prstGeom>
        </p:spPr>
        <p:txBody>
          <a:bodyPr vert="horz" lIns="93497" tIns="46749" rIns="93497" bIns="46749" rtlCol="0"/>
          <a:lstStyle>
            <a:lvl1pPr algn="l">
              <a:defRPr sz="1200"/>
            </a:lvl1pPr>
          </a:lstStyle>
          <a:p>
            <a:r>
              <a:rPr lang="en-US" sz="2000" dirty="0" err="1">
                <a:latin typeface="Antique No 14" panose="02000507020000020003" pitchFamily="2" charset="0"/>
              </a:rPr>
              <a:t>Jehoiakim’s</a:t>
            </a:r>
            <a:r>
              <a:rPr lang="en-US" sz="2000" dirty="0">
                <a:latin typeface="Antique No 14" panose="02000507020000020003" pitchFamily="2" charset="0"/>
              </a:rPr>
              <a:t> Knife </a:t>
            </a:r>
            <a:r>
              <a:rPr lang="en-US" sz="2000" dirty="0"/>
              <a:t>(Jeremiah 36)</a:t>
            </a:r>
          </a:p>
        </p:txBody>
      </p:sp>
      <p:sp>
        <p:nvSpPr>
          <p:cNvPr id="3" name="Date Placeholder 2"/>
          <p:cNvSpPr>
            <a:spLocks noGrp="1"/>
          </p:cNvSpPr>
          <p:nvPr>
            <p:ph type="dt" sz="quarter" idx="1"/>
          </p:nvPr>
        </p:nvSpPr>
        <p:spPr>
          <a:xfrm>
            <a:off x="4836524" y="0"/>
            <a:ext cx="2215107" cy="467072"/>
          </a:xfrm>
          <a:prstGeom prst="rect">
            <a:avLst/>
          </a:prstGeom>
        </p:spPr>
        <p:txBody>
          <a:bodyPr vert="horz" lIns="93497" tIns="46749" rIns="93497" bIns="46749" rtlCol="0"/>
          <a:lstStyle>
            <a:lvl1pPr algn="r">
              <a:defRPr sz="1200"/>
            </a:lvl1pPr>
          </a:lstStyle>
          <a:p>
            <a:r>
              <a:rPr lang="en-US" dirty="0"/>
              <a:t>February 19, 2017 pm</a:t>
            </a:r>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2B5CD8D3-721B-45CC-991F-08DF613F3E49}" type="slidenum">
              <a:rPr lang="en-US" smtClean="0"/>
              <a:t>‹#›</a:t>
            </a:fld>
            <a:endParaRPr lang="en-US" dirty="0"/>
          </a:p>
        </p:txBody>
      </p:sp>
    </p:spTree>
    <p:extLst>
      <p:ext uri="{BB962C8B-B14F-4D97-AF65-F5344CB8AC3E}">
        <p14:creationId xmlns:p14="http://schemas.microsoft.com/office/powerpoint/2010/main" val="2656391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7C40DCF8-6B8E-45F2-93E7-4C4E9DBDC560}" type="datetimeFigureOut">
              <a:rPr lang="en-US" smtClean="0"/>
              <a:t>2/19/2017</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846E8A6F-529C-4F0F-83E2-98569D762BC1}" type="slidenum">
              <a:rPr lang="en-US" smtClean="0"/>
              <a:t>‹#›</a:t>
            </a:fld>
            <a:endParaRPr lang="en-US"/>
          </a:p>
        </p:txBody>
      </p:sp>
    </p:spTree>
    <p:extLst>
      <p:ext uri="{BB962C8B-B14F-4D97-AF65-F5344CB8AC3E}">
        <p14:creationId xmlns:p14="http://schemas.microsoft.com/office/powerpoint/2010/main" val="115904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Jehoiakim</a:t>
            </a:r>
            <a:r>
              <a:rPr lang="en-US" dirty="0"/>
              <a:t> was the son of the good king Josiah</a:t>
            </a:r>
          </a:p>
          <a:p>
            <a:r>
              <a:rPr lang="en-US" b="1" dirty="0" err="1"/>
              <a:t>Jehoiakim</a:t>
            </a:r>
            <a:r>
              <a:rPr lang="en-US" b="1" dirty="0"/>
              <a:t> was an evil king</a:t>
            </a:r>
          </a:p>
          <a:p>
            <a:r>
              <a:rPr lang="en-US" b="1" dirty="0"/>
              <a:t>(2 Chronicles 36:5), </a:t>
            </a:r>
            <a:r>
              <a:rPr lang="en-US" i="1" dirty="0"/>
              <a:t>“</a:t>
            </a:r>
            <a:r>
              <a:rPr lang="en-US" i="1" dirty="0" err="1"/>
              <a:t>Jehoiakim</a:t>
            </a:r>
            <a:r>
              <a:rPr lang="en-US" i="1" dirty="0"/>
              <a:t> was twenty-five years old when he became king, and he reigned eleven years in Jerusalem. And he did evil in the sight of the Lord his God.”</a:t>
            </a:r>
          </a:p>
          <a:p>
            <a:endParaRPr lang="en-US" i="1" dirty="0"/>
          </a:p>
          <a:p>
            <a:r>
              <a:rPr lang="en-US" b="1" i="0" dirty="0"/>
              <a:t>Jeremiah’s Prophecy (Jeremiah 36:1-8)</a:t>
            </a:r>
          </a:p>
          <a:p>
            <a:pPr marL="642795" lvl="1" indent="-175308">
              <a:buFont typeface="Arial" panose="020B0604020202020204" pitchFamily="34" charset="0"/>
              <a:buChar char="•"/>
            </a:pPr>
            <a:r>
              <a:rPr lang="en-US" i="0" dirty="0"/>
              <a:t>The scroll was read to the princes in the King’s house, who brought it to the attention of the King</a:t>
            </a:r>
          </a:p>
          <a:p>
            <a:r>
              <a:rPr lang="en-US" b="1" i="0" dirty="0"/>
              <a:t>The King’s hears the reading of the scroll and responds (Jeremiah 36:20-26)</a:t>
            </a:r>
          </a:p>
          <a:p>
            <a:pPr marL="642795" lvl="1" indent="-175308">
              <a:buFont typeface="Arial" panose="020B0604020202020204" pitchFamily="34" charset="0"/>
              <a:buChar char="•"/>
            </a:pPr>
            <a:r>
              <a:rPr lang="en-US" b="0" i="0" dirty="0"/>
              <a:t>Didn’t like what he heard, took a knife to it!</a:t>
            </a:r>
          </a:p>
          <a:p>
            <a:r>
              <a:rPr lang="en-US" b="0" i="1" dirty="0"/>
              <a:t>(KJV – penknife; NKJV – scribe’s knife) Hebrew word indicates a razor or sharp knife</a:t>
            </a:r>
            <a:endParaRPr lang="en-US" b="0" i="1" dirty="0"/>
          </a:p>
        </p:txBody>
      </p:sp>
      <p:sp>
        <p:nvSpPr>
          <p:cNvPr id="4" name="Slide Number Placeholder 3"/>
          <p:cNvSpPr>
            <a:spLocks noGrp="1"/>
          </p:cNvSpPr>
          <p:nvPr>
            <p:ph type="sldNum" sz="quarter" idx="10"/>
          </p:nvPr>
        </p:nvSpPr>
        <p:spPr/>
        <p:txBody>
          <a:bodyPr/>
          <a:lstStyle/>
          <a:p>
            <a:fld id="{846E8A6F-529C-4F0F-83E2-98569D762BC1}" type="slidenum">
              <a:rPr lang="en-US" smtClean="0"/>
              <a:t>1</a:t>
            </a:fld>
            <a:endParaRPr lang="en-US"/>
          </a:p>
        </p:txBody>
      </p:sp>
    </p:spTree>
    <p:extLst>
      <p:ext uri="{BB962C8B-B14F-4D97-AF65-F5344CB8AC3E}">
        <p14:creationId xmlns:p14="http://schemas.microsoft.com/office/powerpoint/2010/main" val="380960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can take a knife, and cut out the parts of the Bible you don’t want to consider</a:t>
            </a:r>
          </a:p>
          <a:p>
            <a:pPr marL="642795" lvl="1" indent="-175308">
              <a:buFont typeface="Arial" panose="020B0604020202020204" pitchFamily="34" charset="0"/>
              <a:buChar char="•"/>
            </a:pPr>
            <a:r>
              <a:rPr lang="en-US" dirty="0"/>
              <a:t>The words remain!</a:t>
            </a:r>
          </a:p>
          <a:p>
            <a:r>
              <a:rPr lang="en-US" b="1" dirty="0"/>
              <a:t>Examples: (list could go on indefinitely)</a:t>
            </a:r>
          </a:p>
          <a:p>
            <a:pPr marL="642795" lvl="1" indent="-175308">
              <a:buFont typeface="Arial" panose="020B0604020202020204" pitchFamily="34" charset="0"/>
              <a:buChar char="•"/>
            </a:pPr>
            <a:r>
              <a:rPr lang="en-US" dirty="0"/>
              <a:t>The words that condemn Homosexuality (Romans 1)</a:t>
            </a:r>
          </a:p>
          <a:p>
            <a:pPr marL="642795" lvl="1" indent="-175308">
              <a:buFont typeface="Arial" panose="020B0604020202020204" pitchFamily="34" charset="0"/>
              <a:buChar char="•"/>
            </a:pPr>
            <a:r>
              <a:rPr lang="en-US" dirty="0"/>
              <a:t>The words that teach the lifetime covenant of marriage</a:t>
            </a:r>
          </a:p>
          <a:p>
            <a:r>
              <a:rPr lang="en-US" b="1" dirty="0"/>
              <a:t>(Romans 7:2), </a:t>
            </a:r>
            <a:r>
              <a:rPr lang="en-US" i="1" dirty="0"/>
              <a:t>“</a:t>
            </a:r>
            <a:r>
              <a:rPr lang="en-US" i="1" dirty="0"/>
              <a:t>For the woman who has a husband is bound by the law to her husband as long as he lives. But if the husband dies, she is released from the law of her husband.”</a:t>
            </a:r>
            <a:endParaRPr lang="en-US" i="1" dirty="0"/>
          </a:p>
          <a:p>
            <a:pPr marL="642795" lvl="1" indent="-175308">
              <a:buFont typeface="Arial" panose="020B0604020202020204" pitchFamily="34" charset="0"/>
              <a:buChar char="•"/>
            </a:pPr>
            <a:r>
              <a:rPr lang="en-US" dirty="0"/>
              <a:t>The words that proclaim Jesus as the unique Savior of mankind</a:t>
            </a:r>
          </a:p>
          <a:p>
            <a:r>
              <a:rPr lang="en-US" b="1" dirty="0"/>
              <a:t>(John 4:24), </a:t>
            </a:r>
            <a:r>
              <a:rPr lang="en-US" i="1" dirty="0"/>
              <a:t>“</a:t>
            </a:r>
            <a:r>
              <a:rPr lang="en-US" i="1" dirty="0"/>
              <a:t>Jesus said to him, " I am the way, the truth, and the life. No one comes to the Father except through Me.”</a:t>
            </a:r>
            <a:endParaRPr lang="en-US" i="1" dirty="0"/>
          </a:p>
          <a:p>
            <a:pPr marL="642795" lvl="1" indent="-175308">
              <a:buFont typeface="Arial" panose="020B0604020202020204" pitchFamily="34" charset="0"/>
              <a:buChar char="•"/>
            </a:pPr>
            <a:r>
              <a:rPr lang="en-US" dirty="0"/>
              <a:t>The words that teach the necessity of Baptism</a:t>
            </a:r>
          </a:p>
          <a:p>
            <a:r>
              <a:rPr lang="en-US" b="1" dirty="0"/>
              <a:t>(Mark 16:16), </a:t>
            </a:r>
            <a:r>
              <a:rPr lang="en-US" i="1" dirty="0"/>
              <a:t>“</a:t>
            </a:r>
            <a:r>
              <a:rPr lang="en-US" i="1" dirty="0"/>
              <a:t>He who believes and is baptized will be saved; but he who does not believe will be condemned.”</a:t>
            </a:r>
          </a:p>
          <a:p>
            <a:pPr marL="642795" lvl="1" indent="-175308">
              <a:buFont typeface="Arial" panose="020B0604020202020204" pitchFamily="34" charset="0"/>
              <a:buChar char="•"/>
            </a:pPr>
            <a:r>
              <a:rPr lang="en-US" dirty="0"/>
              <a:t>The words that promise condemnation to the rebellious</a:t>
            </a:r>
          </a:p>
          <a:p>
            <a:r>
              <a:rPr lang="en-US" b="1" dirty="0"/>
              <a:t>(2 Thessalonians 1:8-9), </a:t>
            </a:r>
            <a:r>
              <a:rPr lang="en-US" i="1" dirty="0"/>
              <a:t>“in flaming fire taking vengeance on those who do not know God, and on those who do not obey the gospel of our Lord Jesus Christ. </a:t>
            </a:r>
            <a:r>
              <a:rPr lang="en-US" i="1" baseline="30000" dirty="0"/>
              <a:t>9</a:t>
            </a:r>
            <a:r>
              <a:rPr lang="en-US" i="1" dirty="0"/>
              <a:t> These shall be punished with everlasting destruction from the presence of the Lord and from the glory of His power”</a:t>
            </a:r>
            <a:endParaRPr lang="en-US" i="1" dirty="0"/>
          </a:p>
          <a:p>
            <a:pPr marL="642795" lvl="1"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46E8A6F-529C-4F0F-83E2-98569D762BC1}" type="slidenum">
              <a:rPr lang="en-US" smtClean="0"/>
              <a:t>2</a:t>
            </a:fld>
            <a:endParaRPr lang="en-US"/>
          </a:p>
        </p:txBody>
      </p:sp>
    </p:spTree>
    <p:extLst>
      <p:ext uri="{BB962C8B-B14F-4D97-AF65-F5344CB8AC3E}">
        <p14:creationId xmlns:p14="http://schemas.microsoft.com/office/powerpoint/2010/main" val="44102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purpose of the scroll was to bring repentance.</a:t>
            </a:r>
          </a:p>
          <a:p>
            <a:pPr lvl="1"/>
            <a:r>
              <a:rPr lang="en-US" i="1" dirty="0"/>
              <a:t>“It may be that they will present their supplication before the Lord, and everyone will turn from his evil way.  For great is the anger and the fury that the Lord has pronounced against this people” </a:t>
            </a:r>
            <a:r>
              <a:rPr lang="en-US" b="1" dirty="0"/>
              <a:t>(36:7)</a:t>
            </a:r>
          </a:p>
          <a:p>
            <a:r>
              <a:rPr lang="en-US" b="1" dirty="0"/>
              <a:t>By refusing God’s word, </a:t>
            </a:r>
            <a:r>
              <a:rPr lang="en-US" b="1" dirty="0" err="1"/>
              <a:t>Jeoiakim</a:t>
            </a:r>
            <a:r>
              <a:rPr lang="en-US" b="1" dirty="0"/>
              <a:t> brought upon himself the fury and anger of God!</a:t>
            </a:r>
          </a:p>
          <a:p>
            <a:r>
              <a:rPr lang="en-US" b="1" dirty="0"/>
              <a:t>(2 Chronicles 36:5-8), </a:t>
            </a:r>
            <a:r>
              <a:rPr lang="en-US" b="0" i="1" dirty="0"/>
              <a:t>“</a:t>
            </a:r>
            <a:r>
              <a:rPr lang="en-US" b="0" i="1" dirty="0" err="1"/>
              <a:t>Jehoiakim</a:t>
            </a:r>
            <a:r>
              <a:rPr lang="en-US" b="0" i="1" dirty="0"/>
              <a:t> was twenty- five years old when he became king, and he reigned eleven years in Jerusalem. And he did evil in the sight of the Lord his God. </a:t>
            </a:r>
            <a:r>
              <a:rPr lang="en-US" b="0" i="1" baseline="30000" dirty="0"/>
              <a:t>6</a:t>
            </a:r>
            <a:r>
              <a:rPr lang="en-US" b="0" i="1" dirty="0"/>
              <a:t> Nebuchadnezzar king of Babylon came up against him, and bound him in bronze fetters to carry him off to Babylon. </a:t>
            </a:r>
            <a:r>
              <a:rPr lang="en-US" b="0" i="1" baseline="30000" dirty="0"/>
              <a:t>7</a:t>
            </a:r>
            <a:r>
              <a:rPr lang="en-US" b="0" i="1" dirty="0"/>
              <a:t> Nebuchadnezzar also carried off some of the articles from the house of the Lord to Babylon, and put them in his temple at Babylon. </a:t>
            </a:r>
            <a:r>
              <a:rPr lang="en-US" b="0" i="1" baseline="30000" dirty="0"/>
              <a:t>8</a:t>
            </a:r>
            <a:r>
              <a:rPr lang="en-US" b="0" i="1" dirty="0"/>
              <a:t> Now the rest of the acts of </a:t>
            </a:r>
            <a:r>
              <a:rPr lang="en-US" b="0" i="1" dirty="0" err="1"/>
              <a:t>Jehoiakim</a:t>
            </a:r>
            <a:r>
              <a:rPr lang="en-US" b="0" i="1" dirty="0"/>
              <a:t>, the abominations which he did, and what was found against him, indeed they are written in the book of the kings of Israel and Judah. Then </a:t>
            </a:r>
            <a:r>
              <a:rPr lang="en-US" b="0" i="1" dirty="0" err="1"/>
              <a:t>Jehoiachin</a:t>
            </a:r>
            <a:r>
              <a:rPr lang="en-US" b="0" i="1" dirty="0"/>
              <a:t> his son reigned in his place.”</a:t>
            </a:r>
          </a:p>
          <a:p>
            <a:pPr marL="642795" lvl="1" indent="-175308">
              <a:buFont typeface="Arial" panose="020B0604020202020204" pitchFamily="34" charset="0"/>
              <a:buChar char="•"/>
            </a:pPr>
            <a:r>
              <a:rPr lang="en-US" b="0" i="0" dirty="0"/>
              <a:t>People taken away into Babylonian captivity</a:t>
            </a:r>
          </a:p>
          <a:p>
            <a:pPr marL="642795" lvl="1" indent="-175308">
              <a:buFont typeface="Arial" panose="020B0604020202020204" pitchFamily="34" charset="0"/>
              <a:buChar char="•"/>
            </a:pPr>
            <a:endParaRPr lang="en-US" b="0" i="0" dirty="0"/>
          </a:p>
          <a:p>
            <a:r>
              <a:rPr lang="en-US" b="1" i="0" dirty="0"/>
              <a:t>So shall it be to all who do not take heed to the admonitions of the Lord!</a:t>
            </a:r>
          </a:p>
          <a:p>
            <a:r>
              <a:rPr lang="en-US" b="1" i="0" dirty="0"/>
              <a:t>(Proverbs 10:29), </a:t>
            </a:r>
            <a:r>
              <a:rPr lang="en-US" b="0" i="1" dirty="0"/>
              <a:t>“The way of the Lord is strength for the upright, but destruction will come to the workers of iniquity.”</a:t>
            </a:r>
            <a:endParaRPr lang="en-US" b="0" i="1" dirty="0"/>
          </a:p>
          <a:p>
            <a:endParaRPr lang="en-US" b="1" dirty="0"/>
          </a:p>
        </p:txBody>
      </p:sp>
      <p:sp>
        <p:nvSpPr>
          <p:cNvPr id="4" name="Slide Number Placeholder 3"/>
          <p:cNvSpPr>
            <a:spLocks noGrp="1"/>
          </p:cNvSpPr>
          <p:nvPr>
            <p:ph type="sldNum" sz="quarter" idx="10"/>
          </p:nvPr>
        </p:nvSpPr>
        <p:spPr/>
        <p:txBody>
          <a:bodyPr/>
          <a:lstStyle/>
          <a:p>
            <a:fld id="{846E8A6F-529C-4F0F-83E2-98569D762BC1}" type="slidenum">
              <a:rPr lang="en-US" smtClean="0"/>
              <a:t>3</a:t>
            </a:fld>
            <a:endParaRPr lang="en-US"/>
          </a:p>
        </p:txBody>
      </p:sp>
    </p:spTree>
    <p:extLst>
      <p:ext uri="{BB962C8B-B14F-4D97-AF65-F5344CB8AC3E}">
        <p14:creationId xmlns:p14="http://schemas.microsoft.com/office/powerpoint/2010/main" val="407356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(Revelation 22:18-19), </a:t>
            </a:r>
            <a:r>
              <a:rPr lang="en-US" b="0" i="1" dirty="0"/>
              <a:t>“</a:t>
            </a:r>
            <a:r>
              <a:rPr lang="en-US" b="0" i="1" dirty="0"/>
              <a:t>For I testify to everyone who hears the words of the prophecy of this </a:t>
            </a:r>
            <a:r>
              <a:rPr lang="en-US" b="0" i="1" dirty="0" err="1"/>
              <a:t>book:If</a:t>
            </a:r>
            <a:r>
              <a:rPr lang="en-US" b="0" i="1" dirty="0"/>
              <a:t> anyone adds to these things, God will add to him the plagues that are written in this book; </a:t>
            </a:r>
            <a:r>
              <a:rPr lang="en-US" b="0" i="1" baseline="30000" dirty="0"/>
              <a:t>19</a:t>
            </a:r>
            <a:r>
              <a:rPr lang="en-US" b="0" i="1" dirty="0"/>
              <a:t> and if anyone takes away from the words of the book of this prophecy, God shall take away his part from the Book of Life, from the holy city, and from the things which are written in this book.”</a:t>
            </a:r>
          </a:p>
          <a:p>
            <a:endParaRPr lang="en-US" b="1" i="0" dirty="0"/>
          </a:p>
          <a:p>
            <a:r>
              <a:rPr lang="en-US" b="1" i="0" dirty="0"/>
              <a:t>May we never be  guilty of destroying, altering, or ignoring God’s word!</a:t>
            </a:r>
          </a:p>
          <a:p>
            <a:endParaRPr lang="en-US" b="1" i="0" dirty="0"/>
          </a:p>
          <a:p>
            <a:r>
              <a:rPr lang="en-US" b="1" i="0" dirty="0"/>
              <a:t>God said it, that settles it, whether I believe it or not!</a:t>
            </a:r>
            <a:endParaRPr lang="en-US" b="1" i="0" dirty="0"/>
          </a:p>
        </p:txBody>
      </p:sp>
      <p:sp>
        <p:nvSpPr>
          <p:cNvPr id="4" name="Slide Number Placeholder 3"/>
          <p:cNvSpPr>
            <a:spLocks noGrp="1"/>
          </p:cNvSpPr>
          <p:nvPr>
            <p:ph type="sldNum" sz="quarter" idx="10"/>
          </p:nvPr>
        </p:nvSpPr>
        <p:spPr/>
        <p:txBody>
          <a:bodyPr/>
          <a:lstStyle/>
          <a:p>
            <a:fld id="{846E8A6F-529C-4F0F-83E2-98569D762BC1}" type="slidenum">
              <a:rPr lang="en-US" smtClean="0"/>
              <a:t>4</a:t>
            </a:fld>
            <a:endParaRPr lang="en-US"/>
          </a:p>
        </p:txBody>
      </p:sp>
    </p:spTree>
    <p:extLst>
      <p:ext uri="{BB962C8B-B14F-4D97-AF65-F5344CB8AC3E}">
        <p14:creationId xmlns:p14="http://schemas.microsoft.com/office/powerpoint/2010/main" val="306101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6B37F09-8882-4DD4-814A-40D620310ED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176663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F6B37F09-8882-4DD4-814A-40D620310ED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103502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F6B37F09-8882-4DD4-814A-40D620310ED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291948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F6B37F09-8882-4DD4-814A-40D620310ED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55583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B37F09-8882-4DD4-814A-40D620310ED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134724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F6B37F09-8882-4DD4-814A-40D620310EDD}"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55085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F6B37F09-8882-4DD4-814A-40D620310EDD}" type="datetimeFigureOut">
              <a:rPr lang="en-US" smtClean="0"/>
              <a:t>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1861736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6B37F09-8882-4DD4-814A-40D620310EDD}" type="datetimeFigureOut">
              <a:rPr lang="en-US" smtClean="0"/>
              <a:t>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390785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37F09-8882-4DD4-814A-40D620310EDD}" type="datetimeFigureOut">
              <a:rPr lang="en-US" smtClean="0"/>
              <a:t>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199790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B37F09-8882-4DD4-814A-40D620310EDD}"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378369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B37F09-8882-4DD4-814A-40D620310EDD}"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4DD2E-A906-4EC6-9C92-2CB5B181B356}" type="slidenum">
              <a:rPr lang="en-US" smtClean="0"/>
              <a:t>‹#›</a:t>
            </a:fld>
            <a:endParaRPr lang="en-US"/>
          </a:p>
        </p:txBody>
      </p:sp>
    </p:spTree>
    <p:extLst>
      <p:ext uri="{BB962C8B-B14F-4D97-AF65-F5344CB8AC3E}">
        <p14:creationId xmlns:p14="http://schemas.microsoft.com/office/powerpoint/2010/main" val="2683483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37F09-8882-4DD4-814A-40D620310EDD}" type="datetimeFigureOut">
              <a:rPr lang="en-US" smtClean="0"/>
              <a:t>2/19/2017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4DD2E-A906-4EC6-9C92-2CB5B181B356}" type="slidenum">
              <a:rPr lang="en-US" smtClean="0"/>
              <a:t>‹#›</a:t>
            </a:fld>
            <a:endParaRPr lang="en-US"/>
          </a:p>
        </p:txBody>
      </p:sp>
    </p:spTree>
    <p:extLst>
      <p:ext uri="{BB962C8B-B14F-4D97-AF65-F5344CB8AC3E}">
        <p14:creationId xmlns:p14="http://schemas.microsoft.com/office/powerpoint/2010/main" val="1494598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1"/>
            <a:ext cx="12398189" cy="6977340"/>
          </a:xfrm>
          <a:prstGeom prst="rect">
            <a:avLst/>
          </a:prstGeom>
        </p:spPr>
      </p:pic>
      <p:sp>
        <p:nvSpPr>
          <p:cNvPr id="2" name="Title 1"/>
          <p:cNvSpPr>
            <a:spLocks noGrp="1"/>
          </p:cNvSpPr>
          <p:nvPr>
            <p:ph type="ctrTitle"/>
          </p:nvPr>
        </p:nvSpPr>
        <p:spPr>
          <a:xfrm>
            <a:off x="5611092" y="3429000"/>
            <a:ext cx="5888182" cy="2161309"/>
          </a:xfrm>
        </p:spPr>
        <p:txBody>
          <a:bodyPr>
            <a:normAutofit/>
          </a:bodyPr>
          <a:lstStyle/>
          <a:p>
            <a:r>
              <a:rPr lang="en-US" sz="6600" dirty="0" err="1">
                <a:latin typeface="Antique No 14" panose="02000507020000020003" pitchFamily="2" charset="0"/>
              </a:rPr>
              <a:t>Jehoiakim’s</a:t>
            </a:r>
            <a:br>
              <a:rPr lang="en-US" sz="6600" dirty="0">
                <a:latin typeface="Antique No 14" panose="02000507020000020003" pitchFamily="2" charset="0"/>
              </a:rPr>
            </a:br>
            <a:r>
              <a:rPr lang="en-US" sz="6600" dirty="0">
                <a:latin typeface="Antique No 14" panose="02000507020000020003" pitchFamily="2" charset="0"/>
              </a:rPr>
              <a:t>Knife</a:t>
            </a:r>
          </a:p>
        </p:txBody>
      </p:sp>
      <p:sp>
        <p:nvSpPr>
          <p:cNvPr id="3" name="Subtitle 2"/>
          <p:cNvSpPr>
            <a:spLocks noGrp="1"/>
          </p:cNvSpPr>
          <p:nvPr>
            <p:ph type="subTitle" idx="1"/>
          </p:nvPr>
        </p:nvSpPr>
        <p:spPr>
          <a:xfrm>
            <a:off x="6913418" y="5888182"/>
            <a:ext cx="3629891" cy="685800"/>
          </a:xfrm>
        </p:spPr>
        <p:txBody>
          <a:bodyPr>
            <a:normAutofit lnSpcReduction="10000"/>
          </a:bodyPr>
          <a:lstStyle/>
          <a:p>
            <a:r>
              <a:rPr lang="en-US" sz="4400" dirty="0"/>
              <a:t>Jeremiah 36</a:t>
            </a:r>
          </a:p>
        </p:txBody>
      </p:sp>
    </p:spTree>
    <p:extLst>
      <p:ext uri="{BB962C8B-B14F-4D97-AF65-F5344CB8AC3E}">
        <p14:creationId xmlns:p14="http://schemas.microsoft.com/office/powerpoint/2010/main" val="130312180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31236" cy="3576918"/>
          </a:xfrm>
          <a:prstGeom prst="rect">
            <a:avLst/>
          </a:prstGeom>
        </p:spPr>
      </p:pic>
      <p:sp>
        <p:nvSpPr>
          <p:cNvPr id="2" name="Title 1"/>
          <p:cNvSpPr>
            <a:spLocks noGrp="1"/>
          </p:cNvSpPr>
          <p:nvPr>
            <p:ph type="title"/>
          </p:nvPr>
        </p:nvSpPr>
        <p:spPr>
          <a:xfrm>
            <a:off x="857818" y="1002833"/>
            <a:ext cx="10515600" cy="1571251"/>
          </a:xfrm>
        </p:spPr>
        <p:txBody>
          <a:bodyPr>
            <a:noAutofit/>
          </a:bodyPr>
          <a:lstStyle/>
          <a:p>
            <a:pPr algn="ctr"/>
            <a:r>
              <a:rPr lang="en-US" sz="5400" dirty="0">
                <a:solidFill>
                  <a:schemeClr val="bg1"/>
                </a:solidFill>
                <a:effectLst>
                  <a:outerShdw blurRad="38100" dist="38100" dir="2700000" algn="tl">
                    <a:srgbClr val="000000">
                      <a:alpha val="43137"/>
                    </a:srgbClr>
                  </a:outerShdw>
                </a:effectLst>
                <a:latin typeface="Antique No 14" panose="02000507020000020003" pitchFamily="2" charset="0"/>
              </a:rPr>
              <a:t>What Did </a:t>
            </a:r>
            <a:r>
              <a:rPr lang="en-US" sz="5400" dirty="0" err="1">
                <a:solidFill>
                  <a:schemeClr val="bg1"/>
                </a:solidFill>
                <a:effectLst>
                  <a:outerShdw blurRad="38100" dist="38100" dir="2700000" algn="tl">
                    <a:srgbClr val="000000">
                      <a:alpha val="43137"/>
                    </a:srgbClr>
                  </a:outerShdw>
                </a:effectLst>
                <a:latin typeface="Antique No 14" panose="02000507020000020003" pitchFamily="2" charset="0"/>
              </a:rPr>
              <a:t>Jehoiakim</a:t>
            </a:r>
            <a:r>
              <a:rPr lang="en-US" sz="5400" dirty="0">
                <a:solidFill>
                  <a:schemeClr val="bg1"/>
                </a:solidFill>
                <a:effectLst>
                  <a:outerShdw blurRad="38100" dist="38100" dir="2700000" algn="tl">
                    <a:srgbClr val="000000">
                      <a:alpha val="43137"/>
                    </a:srgbClr>
                  </a:outerShdw>
                </a:effectLst>
                <a:latin typeface="Antique No 14" panose="02000507020000020003" pitchFamily="2" charset="0"/>
              </a:rPr>
              <a:t> Accomplish with the Knife?</a:t>
            </a:r>
          </a:p>
        </p:txBody>
      </p:sp>
      <p:sp>
        <p:nvSpPr>
          <p:cNvPr id="3" name="Content Placeholder 2"/>
          <p:cNvSpPr>
            <a:spLocks noGrp="1"/>
          </p:cNvSpPr>
          <p:nvPr>
            <p:ph idx="1"/>
          </p:nvPr>
        </p:nvSpPr>
        <p:spPr>
          <a:xfrm>
            <a:off x="838200" y="3942042"/>
            <a:ext cx="10515600" cy="2431863"/>
          </a:xfrm>
        </p:spPr>
        <p:txBody>
          <a:bodyPr>
            <a:normAutofit/>
          </a:bodyPr>
          <a:lstStyle/>
          <a:p>
            <a:pPr marL="0" indent="0" algn="ctr">
              <a:buNone/>
            </a:pPr>
            <a:r>
              <a:rPr lang="en-US" sz="4800" b="1" dirty="0"/>
              <a:t>He didn’t rid himself of God’s prophecy!</a:t>
            </a:r>
          </a:p>
          <a:p>
            <a:pPr marL="0" indent="0" algn="ctr">
              <a:buNone/>
            </a:pPr>
            <a:endParaRPr lang="en-US" sz="2000" b="1" dirty="0"/>
          </a:p>
          <a:p>
            <a:pPr marL="0" indent="0" algn="ctr">
              <a:buNone/>
            </a:pPr>
            <a:r>
              <a:rPr lang="en-US" sz="4000" b="1" dirty="0"/>
              <a:t>(Jeremiah 36:27-28)</a:t>
            </a:r>
          </a:p>
        </p:txBody>
      </p:sp>
    </p:spTree>
    <p:extLst>
      <p:ext uri="{BB962C8B-B14F-4D97-AF65-F5344CB8AC3E}">
        <p14:creationId xmlns:p14="http://schemas.microsoft.com/office/powerpoint/2010/main" val="1425091583"/>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31236" cy="3576918"/>
          </a:xfrm>
          <a:prstGeom prst="rect">
            <a:avLst/>
          </a:prstGeom>
        </p:spPr>
      </p:pic>
      <p:sp>
        <p:nvSpPr>
          <p:cNvPr id="2" name="Title 1"/>
          <p:cNvSpPr>
            <a:spLocks noGrp="1"/>
          </p:cNvSpPr>
          <p:nvPr>
            <p:ph type="title"/>
          </p:nvPr>
        </p:nvSpPr>
        <p:spPr>
          <a:xfrm>
            <a:off x="857818" y="1002833"/>
            <a:ext cx="10515600" cy="1571251"/>
          </a:xfrm>
        </p:spPr>
        <p:txBody>
          <a:bodyPr>
            <a:noAutofit/>
          </a:bodyPr>
          <a:lstStyle/>
          <a:p>
            <a:pPr algn="ctr"/>
            <a:r>
              <a:rPr lang="en-US" sz="5400" dirty="0">
                <a:solidFill>
                  <a:schemeClr val="bg1"/>
                </a:solidFill>
                <a:effectLst>
                  <a:outerShdw blurRad="38100" dist="38100" dir="2700000" algn="tl">
                    <a:srgbClr val="000000">
                      <a:alpha val="43137"/>
                    </a:srgbClr>
                  </a:outerShdw>
                </a:effectLst>
                <a:latin typeface="Antique No 14" panose="02000507020000020003" pitchFamily="2" charset="0"/>
              </a:rPr>
              <a:t>What Did </a:t>
            </a:r>
            <a:r>
              <a:rPr lang="en-US" sz="5400" dirty="0" err="1">
                <a:solidFill>
                  <a:schemeClr val="bg1"/>
                </a:solidFill>
                <a:effectLst>
                  <a:outerShdw blurRad="38100" dist="38100" dir="2700000" algn="tl">
                    <a:srgbClr val="000000">
                      <a:alpha val="43137"/>
                    </a:srgbClr>
                  </a:outerShdw>
                </a:effectLst>
                <a:latin typeface="Antique No 14" panose="02000507020000020003" pitchFamily="2" charset="0"/>
              </a:rPr>
              <a:t>Jehoiakim</a:t>
            </a:r>
            <a:r>
              <a:rPr lang="en-US" sz="5400" dirty="0">
                <a:solidFill>
                  <a:schemeClr val="bg1"/>
                </a:solidFill>
                <a:effectLst>
                  <a:outerShdw blurRad="38100" dist="38100" dir="2700000" algn="tl">
                    <a:srgbClr val="000000">
                      <a:alpha val="43137"/>
                    </a:srgbClr>
                  </a:outerShdw>
                </a:effectLst>
                <a:latin typeface="Antique No 14" panose="02000507020000020003" pitchFamily="2" charset="0"/>
              </a:rPr>
              <a:t> Accomplish with the Knife?</a:t>
            </a:r>
          </a:p>
        </p:txBody>
      </p:sp>
      <p:sp>
        <p:nvSpPr>
          <p:cNvPr id="3" name="Content Placeholder 2"/>
          <p:cNvSpPr>
            <a:spLocks noGrp="1"/>
          </p:cNvSpPr>
          <p:nvPr>
            <p:ph idx="1"/>
          </p:nvPr>
        </p:nvSpPr>
        <p:spPr>
          <a:xfrm>
            <a:off x="838200" y="3942042"/>
            <a:ext cx="10515600" cy="2431863"/>
          </a:xfrm>
        </p:spPr>
        <p:txBody>
          <a:bodyPr>
            <a:normAutofit/>
          </a:bodyPr>
          <a:lstStyle/>
          <a:p>
            <a:pPr marL="0" indent="0" algn="ctr">
              <a:buNone/>
            </a:pPr>
            <a:r>
              <a:rPr lang="en-US" sz="4800" b="1" dirty="0"/>
              <a:t>He did bring destruction upon himself, and the rebellious people!</a:t>
            </a:r>
            <a:endParaRPr lang="en-US" sz="2000" b="1" dirty="0"/>
          </a:p>
          <a:p>
            <a:pPr marL="0" indent="0" algn="ctr">
              <a:buNone/>
            </a:pPr>
            <a:r>
              <a:rPr lang="en-US" sz="4000" b="1" dirty="0"/>
              <a:t>(Jeremiah 36:29-32)</a:t>
            </a:r>
          </a:p>
        </p:txBody>
      </p:sp>
    </p:spTree>
    <p:extLst>
      <p:ext uri="{BB962C8B-B14F-4D97-AF65-F5344CB8AC3E}">
        <p14:creationId xmlns:p14="http://schemas.microsoft.com/office/powerpoint/2010/main" val="331649944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1"/>
            <a:ext cx="12398189" cy="6977340"/>
          </a:xfrm>
          <a:prstGeom prst="rect">
            <a:avLst/>
          </a:prstGeom>
        </p:spPr>
      </p:pic>
      <p:sp>
        <p:nvSpPr>
          <p:cNvPr id="2" name="Title 1"/>
          <p:cNvSpPr>
            <a:spLocks noGrp="1"/>
          </p:cNvSpPr>
          <p:nvPr>
            <p:ph type="ctrTitle"/>
          </p:nvPr>
        </p:nvSpPr>
        <p:spPr>
          <a:xfrm>
            <a:off x="528104" y="376517"/>
            <a:ext cx="5888182" cy="1260356"/>
          </a:xfrm>
        </p:spPr>
        <p:txBody>
          <a:bodyPr>
            <a:normAutofit/>
          </a:bodyPr>
          <a:lstStyle/>
          <a:p>
            <a:r>
              <a:rPr lang="en-US" sz="6600" dirty="0">
                <a:solidFill>
                  <a:schemeClr val="bg1"/>
                </a:solidFill>
                <a:effectLst>
                  <a:outerShdw blurRad="38100" dist="38100" dir="2700000" algn="tl">
                    <a:srgbClr val="000000">
                      <a:alpha val="43137"/>
                    </a:srgbClr>
                  </a:outerShdw>
                </a:effectLst>
                <a:latin typeface="Antique No 14" panose="02000507020000020003" pitchFamily="2" charset="0"/>
              </a:rPr>
              <a:t>Conclusion</a:t>
            </a:r>
          </a:p>
        </p:txBody>
      </p:sp>
      <p:sp>
        <p:nvSpPr>
          <p:cNvPr id="3" name="Subtitle 2"/>
          <p:cNvSpPr>
            <a:spLocks noGrp="1"/>
          </p:cNvSpPr>
          <p:nvPr>
            <p:ph type="subTitle" idx="1"/>
          </p:nvPr>
        </p:nvSpPr>
        <p:spPr>
          <a:xfrm>
            <a:off x="5271248" y="3818965"/>
            <a:ext cx="6669740" cy="2807759"/>
          </a:xfrm>
        </p:spPr>
        <p:txBody>
          <a:bodyPr>
            <a:normAutofit/>
          </a:bodyPr>
          <a:lstStyle/>
          <a:p>
            <a:r>
              <a:rPr lang="en-US" sz="4400" b="1" dirty="0"/>
              <a:t>Many men have taken their knives to God’s word.</a:t>
            </a:r>
          </a:p>
          <a:p>
            <a:endParaRPr lang="en-US" sz="1800" b="1" dirty="0"/>
          </a:p>
          <a:p>
            <a:r>
              <a:rPr lang="en-US" sz="4400" b="1" dirty="0"/>
              <a:t>What about you?</a:t>
            </a:r>
          </a:p>
        </p:txBody>
      </p:sp>
    </p:spTree>
    <p:extLst>
      <p:ext uri="{BB962C8B-B14F-4D97-AF65-F5344CB8AC3E}">
        <p14:creationId xmlns:p14="http://schemas.microsoft.com/office/powerpoint/2010/main" val="207107312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791</Words>
  <Application>Microsoft Office PowerPoint</Application>
  <PresentationFormat>Widescreen</PresentationFormat>
  <Paragraphs>51</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Antique No 14</vt:lpstr>
      <vt:lpstr>Calibri</vt:lpstr>
      <vt:lpstr>Arial</vt:lpstr>
      <vt:lpstr>Calibri Light</vt:lpstr>
      <vt:lpstr>Office Theme</vt:lpstr>
      <vt:lpstr>Jehoiakim’s Knife</vt:lpstr>
      <vt:lpstr>What Did Jehoiakim Accomplish with the Knife?</vt:lpstr>
      <vt:lpstr>What Did Jehoiakim Accomplish with the Knife?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Jehoiakim’s Knife</dc:title>
  <dc:creator>Stan Cox</dc:creator>
  <cp:lastModifiedBy>Stan Cox</cp:lastModifiedBy>
  <cp:revision>8</cp:revision>
  <cp:lastPrinted>2017-02-19T21:36:26Z</cp:lastPrinted>
  <dcterms:created xsi:type="dcterms:W3CDTF">2017-02-19T20:07:17Z</dcterms:created>
  <dcterms:modified xsi:type="dcterms:W3CDTF">2017-02-19T21:39:44Z</dcterms:modified>
</cp:coreProperties>
</file>